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Raleway Medium" panose="020F0502020204030204" pitchFamily="34" charset="0"/>
      <p:regular r:id="rId17"/>
      <p: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699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303383"/>
            <a:ext cx="7381875" cy="2804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🧾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MarketPro — Анализ данных, юнит-экономики и стратегии роста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5504378"/>
            <a:ext cx="402788" cy="402788"/>
          </a:xfrm>
          <a:prstGeom prst="roundRect">
            <a:avLst>
              <a:gd name="adj" fmla="val 22699498"/>
            </a:avLst>
          </a:prstGeom>
          <a:solidFill>
            <a:srgbClr val="E59DCA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9385" y="5657017"/>
            <a:ext cx="1188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SS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6896100" y="5485567"/>
            <a:ext cx="3214807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D7D4CC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по Sergei Stegantcev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1699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Рост ARPU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68729"/>
            <a:ext cx="3678674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Стимулировать пакет «подписка + продвижение»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368760"/>
            <a:ext cx="3678674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Комбинированное предложение с выгодой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1919764"/>
            <a:ext cx="4503896" cy="450389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1" y="3665220"/>
            <a:ext cx="376595" cy="4707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4695" y="2237303"/>
            <a:ext cx="3804642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Демонстрация потенциальной выгоды (ROI)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4695" y="3437334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Прямо в интерфейсе</a:t>
            </a:r>
            <a:endParaRPr lang="en-US" sz="1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252" y="1919764"/>
            <a:ext cx="4503896" cy="450389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922" y="2726888"/>
            <a:ext cx="376595" cy="470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4695" y="4852868"/>
            <a:ext cx="3804642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Поведенческие предложения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4695" y="5703213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 типу продавца</a:t>
            </a:r>
            <a:endParaRPr lang="en-US" sz="19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252" y="1919764"/>
            <a:ext cx="4503896" cy="450389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458" y="5416629"/>
            <a:ext cx="376595" cy="47077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81063" y="6706791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💰</a:t>
            </a: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2. Рост ARPU</a:t>
            </a: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— ключевой фактор для увеличения прибыльности платформы и обеспечения устойчивого роста бизнеса.</a:t>
            </a:r>
            <a:endParaRPr lang="en-US" sz="1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69144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 CAC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62" y="1738313"/>
            <a:ext cx="1132880" cy="1580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40147" y="1964888"/>
            <a:ext cx="590919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Запуск партнёрской и реферальной модели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840147" y="2730103"/>
            <a:ext cx="5909191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Привлечение через существующих пользователей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3319105"/>
            <a:ext cx="1132880" cy="15807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40147" y="3545681"/>
            <a:ext cx="590919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Перенос бюджета с неэффективных каналов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840147" y="4310896"/>
            <a:ext cx="5909191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Оптимизация маркетинговых расходов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62" y="4899898"/>
            <a:ext cx="1132880" cy="15807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40147" y="5126474"/>
            <a:ext cx="5909191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Оптимизация таргетинга и сегментации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840147" y="5891689"/>
            <a:ext cx="5909191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Точное попадание в целевую аудиторию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367462" y="6735604"/>
            <a:ext cx="738187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📉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3. Снижение CAC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позволит значительно улучшить показатели ROI и обеспечить более эффективное масштабирование бизнеса.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5108" y="681395"/>
            <a:ext cx="7413784" cy="1373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 переменных издержек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5108" y="2425422"/>
            <a:ext cx="556141" cy="55614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37" y="2497455"/>
            <a:ext cx="329565" cy="4119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8423" y="2510314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Автоматизация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668423" y="3001804"/>
            <a:ext cx="661046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FAQ, чат-боты, шаблонные ответы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668423" y="3483650"/>
            <a:ext cx="6610469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AI-инструменты для самоанализа продавца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5108" y="4373404"/>
            <a:ext cx="556141" cy="556141"/>
          </a:xfrm>
          <a:prstGeom prst="roundRect">
            <a:avLst>
              <a:gd name="adj" fmla="val 66671"/>
            </a:avLst>
          </a:prstGeom>
          <a:solidFill>
            <a:srgbClr val="46464A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37" y="4445437"/>
            <a:ext cx="329565" cy="4119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68423" y="4458295"/>
            <a:ext cx="6610469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Self-service платформа с интерактивным обучением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668423" y="5293043"/>
            <a:ext cx="6610469" cy="790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Снижение нагрузки на службу поддержки и увеличение самостоятельности продавцов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865108" y="6361867"/>
            <a:ext cx="7413784" cy="1186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⚙️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4. Снижение переменных издержек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через автоматизацию процессов поддержки и обучения продавцов.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43439"/>
            <a:ext cx="503527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Заключение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81063" y="1925836"/>
            <a:ext cx="3521035" cy="747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60%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85637" y="2956679"/>
            <a:ext cx="271188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Целевое удержание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3407212"/>
            <a:ext cx="352103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Рост с текущих 40%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1902" y="1925836"/>
            <a:ext cx="3521035" cy="747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243632" y="2956679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Увеличение ARPU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41902" y="3407212"/>
            <a:ext cx="352103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 счет дополнительных услуг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811423" y="4562594"/>
            <a:ext cx="3521035" cy="747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-30%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313152" y="5593437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 CAC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811423" y="6043970"/>
            <a:ext cx="352103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Через оптимизацию каналов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1063" y="6661309"/>
            <a:ext cx="7381875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📌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Эта стратегия обеспечит рост ROI, повышение LTV и масштабируемость модели MarketPro.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374946"/>
            <a:ext cx="687395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Спасибо за внимание!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45174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Готовы ответить на ваши вопросы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877258"/>
            <a:ext cx="12868275" cy="1406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📊</a:t>
            </a: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MarketPro — аналитика платформы и стратегия увеличения эффективности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91263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Название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4514017"/>
            <a:ext cx="387953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9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MarketPro — аналитика платформы и стратегия увеличения эффективности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5382339" y="391263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Подзаголовок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82339" y="4514017"/>
            <a:ext cx="387953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Анализ поведения продавцов и покупателей Оценка бизнес-модели: доходность, удержание, LTV, CAC, ROI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883616" y="391263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Команда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3616" y="4514017"/>
            <a:ext cx="387953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Продукт, BI, аналитика </a:t>
            </a:r>
            <a:r>
              <a:rPr lang="en-US" sz="1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📅</a:t>
            </a: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Апрель 2025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753189"/>
            <a:ext cx="447579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Описание кейса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67462" y="1614607"/>
            <a:ext cx="7381875" cy="3026569"/>
          </a:xfrm>
          <a:prstGeom prst="roundRect">
            <a:avLst>
              <a:gd name="adj" fmla="val 9982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68797" y="1815941"/>
            <a:ext cx="22378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📌</a:t>
            </a: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Контекст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68797" y="2224087"/>
            <a:ext cx="697920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MarketPro — маркетплейс для продажи товаров через веб-платформу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68797" y="2939177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Доход компании состоит из: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568797" y="3331964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Комиссий с заказов продавцов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568797" y="3724751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Платного продвижения товаров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68797" y="4117538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Подписки на расширенные функции продавцов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367462" y="4842510"/>
            <a:ext cx="7381875" cy="2633782"/>
          </a:xfrm>
          <a:prstGeom prst="roundRect">
            <a:avLst>
              <a:gd name="adj" fmla="val 11471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568797" y="5043845"/>
            <a:ext cx="223789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🎯</a:t>
            </a: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Цель анализа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68797" y="5451991"/>
            <a:ext cx="697920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Провести расчёт ключевых бизнес-метрик (средний чек, доход, ROI)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568797" y="6167080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Оценить юнит-экономику продавцов и покупателей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568797" y="6559868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Провести когортный анализ удержания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568797" y="6952655"/>
            <a:ext cx="697920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Сформировать стратегические рекомендации по росту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25711"/>
            <a:ext cx="426255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Анализ продавцов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81063" y="1733312"/>
            <a:ext cx="7381875" cy="3277791"/>
          </a:xfrm>
          <a:prstGeom prst="roundRect">
            <a:avLst>
              <a:gd name="adj" fmla="val 8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88683" y="1740932"/>
            <a:ext cx="7366635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77397" y="1861780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Метрика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4524" y="1861780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Значение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888683" y="2284690"/>
            <a:ext cx="7366635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77397" y="2405539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Средний чек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4524" y="2405539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2009 ₽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888683" y="2828449"/>
            <a:ext cx="7366635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77397" y="2949297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Средняя комиссия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4524" y="2949297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201 ₽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888683" y="3372207"/>
            <a:ext cx="7366635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77397" y="3493056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Средний доход на продавца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764524" y="3493056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3338 ₽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888683" y="3915966"/>
            <a:ext cx="7366635" cy="543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77397" y="4036814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Используют продвижение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4764524" y="4036814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50.8%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888683" y="4459724"/>
            <a:ext cx="7366635" cy="5437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77397" y="4580573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Используют подписку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4764524" y="4580573"/>
            <a:ext cx="330207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19.9%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881063" y="5223510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21" y="5278576"/>
            <a:ext cx="251698" cy="314682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1494592" y="5288399"/>
            <a:ext cx="2959418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Продавцы приносят ~3338 ₽ в месяц, из них 201 ₽ — комиссия с одной продажи</a:t>
            </a:r>
            <a:endParaRPr lang="en-US" sz="1650" dirty="0"/>
          </a:p>
        </p:txBody>
      </p:sp>
      <p:sp>
        <p:nvSpPr>
          <p:cNvPr id="26" name="Shape 22"/>
          <p:cNvSpPr/>
          <p:nvPr/>
        </p:nvSpPr>
        <p:spPr>
          <a:xfrm>
            <a:off x="4689991" y="5223510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pic>
        <p:nvPicPr>
          <p:cNvPr id="2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549" y="5278576"/>
            <a:ext cx="251698" cy="314682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303520" y="5288399"/>
            <a:ext cx="2959418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Подписка и продвижение используются недостаточно активно</a:t>
            </a:r>
            <a:endParaRPr lang="en-US" sz="1650" dirty="0"/>
          </a:p>
        </p:txBody>
      </p:sp>
      <p:sp>
        <p:nvSpPr>
          <p:cNvPr id="29" name="Shape 24"/>
          <p:cNvSpPr/>
          <p:nvPr/>
        </p:nvSpPr>
        <p:spPr>
          <a:xfrm>
            <a:off x="881063" y="6714649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21" y="6769715"/>
            <a:ext cx="251698" cy="314682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1494592" y="6779538"/>
            <a:ext cx="6768346" cy="52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Основной источник дохода платформы — комиссия, но ARPU ограничен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57964"/>
            <a:ext cx="5314950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Юнит-экономика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81063" y="1881068"/>
            <a:ext cx="7381875" cy="2452449"/>
          </a:xfrm>
          <a:prstGeom prst="roundRect">
            <a:avLst>
              <a:gd name="adj" fmla="val 146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88683" y="1888688"/>
            <a:ext cx="7366635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7760" y="203977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Тип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2973229" y="203977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CAC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14888" y="2039779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LTV (нетто)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56546" y="2039779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ROI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88683" y="2573536"/>
            <a:ext cx="7366635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7760" y="2724626"/>
            <a:ext cx="135969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Покупатели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2973229" y="2724626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1500 ₽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4888" y="2724626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9600 ₽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656546" y="2724626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5.4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88683" y="3641050"/>
            <a:ext cx="7366635" cy="6848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7760" y="3792141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Продавцы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2973229" y="3792141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6000 ₽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4814888" y="3792141"/>
            <a:ext cx="135588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6036 ₽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56546" y="3792141"/>
            <a:ext cx="1359694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0.006</a:t>
            </a:r>
            <a:endParaRPr lang="en-US" sz="185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4602480"/>
            <a:ext cx="536972" cy="53697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81063" y="5378529"/>
            <a:ext cx="2261235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Покупатели окупаются в 6 раз — модель эффективна</a:t>
            </a:r>
            <a:endParaRPr lang="en-US" sz="205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63" y="4602480"/>
            <a:ext cx="536972" cy="53697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3441263" y="5378529"/>
            <a:ext cx="2261354" cy="199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Продавцы находятся на грани убыточности — чистый LTV ≈ CAC</a:t>
            </a:r>
            <a:endParaRPr lang="en-US" sz="20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583" y="4602480"/>
            <a:ext cx="536972" cy="53697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001583" y="5378529"/>
            <a:ext cx="2261354" cy="199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Основная слабость — в удержании продавцов и стоимости их поддержки</a:t>
            </a:r>
            <a:endParaRPr lang="en-US" sz="2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99439"/>
            <a:ext cx="933962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Когортный анализ: Продавцы</a:t>
            </a:r>
            <a:endParaRPr lang="en-US" sz="4400" dirty="0"/>
          </a:p>
        </p:txBody>
      </p:sp>
      <p:sp>
        <p:nvSpPr>
          <p:cNvPr id="7" name="Text 4"/>
          <p:cNvSpPr/>
          <p:nvPr/>
        </p:nvSpPr>
        <p:spPr>
          <a:xfrm>
            <a:off x="881063" y="2866600"/>
            <a:ext cx="489947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81064" y="3873631"/>
            <a:ext cx="533438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881064" y="4880661"/>
            <a:ext cx="262817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640209" y="1779738"/>
            <a:ext cx="593986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Тепловая карта когорт (1, 3, 6, 12 мес)</a:t>
            </a:r>
            <a:endParaRPr lang="en-US" sz="19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9A6A8-79F5-06B2-39F5-8ED06330A6A8}"/>
              </a:ext>
            </a:extLst>
          </p:cNvPr>
          <p:cNvSpPr txBox="1"/>
          <p:nvPr/>
        </p:nvSpPr>
        <p:spPr>
          <a:xfrm>
            <a:off x="662392" y="3216287"/>
            <a:ext cx="4559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Резкое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активности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после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1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месяца</a:t>
            </a:r>
            <a:endParaRPr lang="ru-RU" sz="18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buAutoNum type="arabicPeriod"/>
            </a:pPr>
            <a:endParaRPr lang="ru-RU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buAutoNum type="arabicPeriod"/>
            </a:pPr>
            <a:endParaRPr lang="ru-RU" sz="18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buFontTx/>
              <a:buAutoNum type="arabicPeriod"/>
            </a:pP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На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3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месяце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активны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менее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25%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продавцов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,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6 — &lt;10%</a:t>
            </a:r>
            <a:endParaRPr lang="ru-RU" sz="18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 marL="342900" indent="-342900">
              <a:buFontTx/>
              <a:buAutoNum type="arabicPeriod"/>
            </a:pPr>
            <a:endParaRPr lang="ru-RU" sz="1800" dirty="0"/>
          </a:p>
          <a:p>
            <a:pPr marL="342900" indent="-342900">
              <a:buFontTx/>
              <a:buAutoNum type="arabicPeriod"/>
            </a:pPr>
            <a:endParaRPr lang="en-US" sz="1800" dirty="0"/>
          </a:p>
          <a:p>
            <a:pPr marL="342900" indent="-342900">
              <a:buFontTx/>
              <a:buAutoNum type="arabicPeriod"/>
            </a:pP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Отсутствие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долгосрочной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жизненной</a:t>
            </a: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8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ценности</a:t>
            </a:r>
            <a:endParaRPr lang="en-US" sz="1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17C93B4-D590-CFE1-5997-75036451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99205" y="2446408"/>
            <a:ext cx="7772400" cy="5033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9037" y="683062"/>
            <a:ext cx="7405926" cy="1241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Когортный анализ: Покупатели</a:t>
            </a:r>
            <a:endParaRPr lang="en-US" sz="3900" dirty="0"/>
          </a:p>
        </p:txBody>
      </p:sp>
      <p:sp>
        <p:nvSpPr>
          <p:cNvPr id="13" name="Text 10"/>
          <p:cNvSpPr/>
          <p:nvPr/>
        </p:nvSpPr>
        <p:spPr>
          <a:xfrm>
            <a:off x="7315200" y="1647570"/>
            <a:ext cx="5148704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📊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Тепловая карта когорт (1, 3, 6, 12 мес)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AF9DC-4C08-3152-B380-B66E4E49CE8F}"/>
              </a:ext>
            </a:extLst>
          </p:cNvPr>
          <p:cNvSpPr txBox="1"/>
          <p:nvPr/>
        </p:nvSpPr>
        <p:spPr>
          <a:xfrm>
            <a:off x="716693" y="2443368"/>
            <a:ext cx="3855307" cy="129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ts val="240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r>
              <a:rPr lang="ru-RU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.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Более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70%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покупателей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активны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только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в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первый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месяц</a:t>
            </a:r>
            <a:endParaRPr lang="en-US" sz="1400" b="1" dirty="0">
              <a:solidFill>
                <a:srgbClr val="D7D4CC"/>
              </a:solidFill>
              <a:latin typeface="Comfortaa Bold" pitchFamily="34" charset="0"/>
              <a:ea typeface="Comfortaa Bold" pitchFamily="34" charset="-122"/>
              <a:cs typeface="Comfortaa Bold" pitchFamily="34" charset="-120"/>
            </a:endParaRPr>
          </a:p>
          <a:p>
            <a:pPr>
              <a:lnSpc>
                <a:spcPts val="2400"/>
              </a:lnSpc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Высокий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начальный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интерес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но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низкая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повторная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активность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8DAF3-95AB-4275-21CE-9BC9B50842CB}"/>
              </a:ext>
            </a:extLst>
          </p:cNvPr>
          <p:cNvSpPr txBox="1"/>
          <p:nvPr/>
        </p:nvSpPr>
        <p:spPr>
          <a:xfrm>
            <a:off x="716693" y="4167136"/>
            <a:ext cx="3855307" cy="129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ru-RU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3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месяцу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удержание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снижается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до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15–20%</a:t>
            </a:r>
            <a:endParaRPr lang="en-US" sz="1400" dirty="0"/>
          </a:p>
          <a:p>
            <a:pPr>
              <a:lnSpc>
                <a:spcPts val="2400"/>
              </a:lnSpc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Значительное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падение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активности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среднесрочной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перспективе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EB5F7-C686-A358-A480-FEADD4BE552E}"/>
              </a:ext>
            </a:extLst>
          </p:cNvPr>
          <p:cNvSpPr txBox="1"/>
          <p:nvPr/>
        </p:nvSpPr>
        <p:spPr>
          <a:xfrm>
            <a:off x="716693" y="5890903"/>
            <a:ext cx="4349578" cy="1292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ru-RU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3.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К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12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месяцу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остаётся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&lt;5%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покупателей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,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совершающих</a:t>
            </a: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</a:t>
            </a:r>
            <a:r>
              <a:rPr lang="en-US" sz="1400" b="1" dirty="0" err="1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заказы</a:t>
            </a:r>
            <a:endParaRPr lang="en-US" sz="1400" dirty="0"/>
          </a:p>
          <a:p>
            <a:pPr>
              <a:lnSpc>
                <a:spcPts val="2400"/>
              </a:lnSpc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-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Это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снижает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LTV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затрудняет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рост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повторных</a:t>
            </a: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40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продаж</a:t>
            </a:r>
            <a:endParaRPr lang="en-US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87679E3-3C88-6D49-1139-CFD1AA16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05" y="2443368"/>
            <a:ext cx="7772400" cy="5039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11185"/>
            <a:ext cx="897659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Расширенные общие выводы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239685"/>
            <a:ext cx="295013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📊</a:t>
            </a: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Что мы увидели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284868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Покупатели приносят устойчивый доход, но не удерживаются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742611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Продавцы дают крайне низкий ROI (≈ 0), модель нерентабельна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636532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Комиссия — основной источник дохода, но она ограничена по масштабируемости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53045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Подписку и продвижение используют немногие продавцы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6424374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Высокая стоимость привлечения (CAC) и поддержки (1000 ₽/мес/продавец)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9882" y="2239685"/>
            <a:ext cx="279737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📉</a:t>
            </a:r>
            <a:r>
              <a:rPr lang="en-US" sz="2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Последствия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9882" y="284868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Рост платформы ограничен текущей моделью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29882" y="333970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Низкое удержание продавцов и покупателей снижает LTV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9882" y="4233624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Доход не масштабируется с ростом базы — напротив, расходы растут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06636"/>
            <a:ext cx="8121848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Рекомендации по каждому направлению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841" y="1488281"/>
            <a:ext cx="1592342" cy="91416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879" y="1914049"/>
            <a:ext cx="230029" cy="2876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57775" y="1651873"/>
            <a:ext cx="2244090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Удержание продавцов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5057775" y="1977152"/>
            <a:ext cx="2812971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Цель: рост с 40% → 60% удержания</a:t>
            </a:r>
            <a:endParaRPr lang="en-US" sz="1250" dirty="0"/>
          </a:p>
        </p:txBody>
      </p:sp>
      <p:sp>
        <p:nvSpPr>
          <p:cNvPr id="7" name="Shape 3"/>
          <p:cNvSpPr/>
          <p:nvPr/>
        </p:nvSpPr>
        <p:spPr>
          <a:xfrm>
            <a:off x="4935022" y="2413278"/>
            <a:ext cx="8773478" cy="11430"/>
          </a:xfrm>
          <a:prstGeom prst="roundRect">
            <a:avLst>
              <a:gd name="adj" fmla="val 2147608"/>
            </a:avLst>
          </a:prstGeom>
          <a:solidFill>
            <a:srgbClr val="5F5F63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70" y="2443282"/>
            <a:ext cx="3184803" cy="91416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998" y="2756535"/>
            <a:ext cx="230029" cy="2876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54065" y="2606873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Рост ARPU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5854065" y="2932152"/>
            <a:ext cx="258615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Увеличение дохода на продавца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5731312" y="3368278"/>
            <a:ext cx="7977188" cy="11430"/>
          </a:xfrm>
          <a:prstGeom prst="roundRect">
            <a:avLst>
              <a:gd name="adj" fmla="val 2147608"/>
            </a:avLst>
          </a:prstGeom>
          <a:solidFill>
            <a:srgbClr val="5F5F63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380" y="3398282"/>
            <a:ext cx="4777264" cy="91416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879" y="3711535"/>
            <a:ext cx="230029" cy="2876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50236" y="3561874"/>
            <a:ext cx="181820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 CAC</a:t>
            </a:r>
            <a:endParaRPr lang="en-US" sz="1400" dirty="0"/>
          </a:p>
        </p:txBody>
      </p:sp>
      <p:sp>
        <p:nvSpPr>
          <p:cNvPr id="16" name="Text 8"/>
          <p:cNvSpPr/>
          <p:nvPr/>
        </p:nvSpPr>
        <p:spPr>
          <a:xfrm>
            <a:off x="6650236" y="3887153"/>
            <a:ext cx="302359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Оптимизация стоимости привлечения</a:t>
            </a:r>
            <a:endParaRPr lang="en-US" sz="1250" dirty="0"/>
          </a:p>
        </p:txBody>
      </p:sp>
      <p:sp>
        <p:nvSpPr>
          <p:cNvPr id="17" name="Shape 9"/>
          <p:cNvSpPr/>
          <p:nvPr/>
        </p:nvSpPr>
        <p:spPr>
          <a:xfrm>
            <a:off x="6527482" y="4323278"/>
            <a:ext cx="7181017" cy="11430"/>
          </a:xfrm>
          <a:prstGeom prst="roundRect">
            <a:avLst>
              <a:gd name="adj" fmla="val 2147608"/>
            </a:avLst>
          </a:prstGeom>
          <a:solidFill>
            <a:srgbClr val="5F5F63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209" y="4353282"/>
            <a:ext cx="6369725" cy="91416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2998" y="4666536"/>
            <a:ext cx="230029" cy="2876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46526" y="4516874"/>
            <a:ext cx="325790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Снижение переменных издержек</a:t>
            </a:r>
            <a:endParaRPr lang="en-US" sz="1400" dirty="0"/>
          </a:p>
        </p:txBody>
      </p:sp>
      <p:sp>
        <p:nvSpPr>
          <p:cNvPr id="21" name="Text 11"/>
          <p:cNvSpPr/>
          <p:nvPr/>
        </p:nvSpPr>
        <p:spPr>
          <a:xfrm>
            <a:off x="7446526" y="4842153"/>
            <a:ext cx="3257907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Автоматизация процессов</a:t>
            </a:r>
            <a:endParaRPr lang="en-US" sz="1250" dirty="0"/>
          </a:p>
        </p:txBody>
      </p:sp>
      <p:sp>
        <p:nvSpPr>
          <p:cNvPr id="22" name="Text 12"/>
          <p:cNvSpPr/>
          <p:nvPr/>
        </p:nvSpPr>
        <p:spPr>
          <a:xfrm>
            <a:off x="881063" y="5512832"/>
            <a:ext cx="26918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🔧</a:t>
            </a:r>
            <a:r>
              <a:rPr lang="en-US" sz="1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 1. Удержание продавцов</a:t>
            </a:r>
            <a:endParaRPr lang="en-US" sz="1400" dirty="0"/>
          </a:p>
        </p:txBody>
      </p:sp>
      <p:sp>
        <p:nvSpPr>
          <p:cNvPr id="23" name="Text 13"/>
          <p:cNvSpPr/>
          <p:nvPr/>
        </p:nvSpPr>
        <p:spPr>
          <a:xfrm>
            <a:off x="881063" y="5985391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Цель: рост с 40% → 60% удержания</a:t>
            </a:r>
            <a:endParaRPr lang="en-US" sz="1250" dirty="0"/>
          </a:p>
        </p:txBody>
      </p:sp>
      <p:sp>
        <p:nvSpPr>
          <p:cNvPr id="24" name="Text 14"/>
          <p:cNvSpPr/>
          <p:nvPr/>
        </p:nvSpPr>
        <p:spPr>
          <a:xfrm>
            <a:off x="881063" y="6304359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Варианты:</a:t>
            </a:r>
            <a:endParaRPr lang="en-US" sz="1250" dirty="0"/>
          </a:p>
        </p:txBody>
      </p:sp>
      <p:sp>
        <p:nvSpPr>
          <p:cNvPr id="25" name="Text 15"/>
          <p:cNvSpPr/>
          <p:nvPr/>
        </p:nvSpPr>
        <p:spPr>
          <a:xfrm>
            <a:off x="881063" y="6623328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Онбординг и welcome-путь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881063" y="6942296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Персональные советы и AI-дэшборды</a:t>
            </a:r>
            <a:endParaRPr lang="en-US" sz="1250" dirty="0"/>
          </a:p>
        </p:txBody>
      </p:sp>
      <p:sp>
        <p:nvSpPr>
          <p:cNvPr id="27" name="Text 17"/>
          <p:cNvSpPr/>
          <p:nvPr/>
        </p:nvSpPr>
        <p:spPr>
          <a:xfrm>
            <a:off x="881063" y="7261265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Программа лояльности за продолжительное использование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684</Words>
  <Application>Microsoft Macintosh PowerPoint</Application>
  <PresentationFormat>Произвольный</PresentationFormat>
  <Paragraphs>147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Raleway Medium</vt:lpstr>
      <vt:lpstr>Comfortaa Bold</vt:lpstr>
      <vt:lpstr>Raleway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Сергей Стёганцев</cp:lastModifiedBy>
  <cp:revision>2</cp:revision>
  <dcterms:created xsi:type="dcterms:W3CDTF">2025-04-30T20:54:20Z</dcterms:created>
  <dcterms:modified xsi:type="dcterms:W3CDTF">2025-04-30T21:05:41Z</dcterms:modified>
</cp:coreProperties>
</file>